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Amatic SC"/>
      <p:regular r:id="rId33"/>
      <p:bold r:id="rId34"/>
    </p:embeddedFont>
    <p:embeddedFont>
      <p:font typeface="Source Code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AmaticSC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8.xml"/><Relationship Id="rId34" Type="http://schemas.openxmlformats.org/officeDocument/2006/relationships/font" Target="fonts/AmaticSC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/index.php?title=MOO_J1142%2B1527&amp;action=edit&amp;redlink=1" TargetMode="External"/><Relationship Id="rId3" Type="http://schemas.openxmlformats.org/officeDocument/2006/relationships/hyperlink" Target="https://en.wikipedia.org/w/index.php?title=MaDCoWS&amp;action=edit&amp;redlink=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252525"/>
                </a:solidFill>
                <a:highlight>
                  <a:srgbClr val="FFFFFF"/>
                </a:highlight>
              </a:rPr>
              <a:t>Galaxy cluster </a:t>
            </a:r>
            <a:r>
              <a:rPr lang="en" sz="1000">
                <a:solidFill>
                  <a:srgbClr val="A55858"/>
                </a:solidFill>
                <a:highlight>
                  <a:srgbClr val="FFFFFF"/>
                </a:highlight>
                <a:hlinkClick r:id="rId2"/>
              </a:rPr>
              <a:t>MOO J1142+1527</a:t>
            </a:r>
            <a:r>
              <a:rPr lang="en" sz="1000">
                <a:solidFill>
                  <a:srgbClr val="252525"/>
                </a:solidFill>
                <a:highlight>
                  <a:srgbClr val="FFFFFF"/>
                </a:highlight>
              </a:rPr>
              <a:t> discovered by the </a:t>
            </a:r>
            <a:r>
              <a:rPr lang="en" sz="1000">
                <a:solidFill>
                  <a:srgbClr val="A55858"/>
                </a:solidFill>
                <a:highlight>
                  <a:srgbClr val="FFFFFF"/>
                </a:highlight>
                <a:hlinkClick r:id="rId3"/>
              </a:rPr>
              <a:t>MaDCoWS</a:t>
            </a:r>
            <a:r>
              <a:rPr lang="en" sz="1000">
                <a:solidFill>
                  <a:srgbClr val="252525"/>
                </a:solidFill>
                <a:highlight>
                  <a:srgbClr val="FFFFFF"/>
                </a:highlight>
              </a:rPr>
              <a:t>survey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,12,000 km s21 (,160Mpc diameter) and encloses ,1017 solar masses, M[.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gif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png"/><Relationship Id="rId4" Type="http://schemas.openxmlformats.org/officeDocument/2006/relationships/image" Target="../media/image09.png"/><Relationship Id="rId5" Type="http://schemas.openxmlformats.org/officeDocument/2006/relationships/image" Target="../media/image08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Detection of galaxies superclusters in simulated cosmological structures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4041325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Sergio Daniel Hernández Charpak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Advisor: Jaime E. Forero-Romero</a:t>
            </a: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2965200" y="3447025"/>
            <a:ext cx="3213600" cy="59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Avance 30%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276175" y="3194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Simulaciones y Condiciones Iniciales</a:t>
            </a:r>
          </a:p>
        </p:txBody>
      </p:sp>
      <p:sp>
        <p:nvSpPr>
          <p:cNvPr id="120" name="Shape 12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Gadget-2 y N-Genic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Código de simulación de N-cuerpos de disponibilidad pública.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Simular en el HPC en Uniandes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/>
              <a:t>Simulación Millennium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10^10 partículas con nivel de detalle desde Gpc hasta ~10 kpc.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99" y="1049450"/>
            <a:ext cx="2854974" cy="38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Visualización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28675"/>
            <a:ext cx="42513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Splash - Herramienta de visualización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4867925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Código propio - Python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Máquina propia pero eventualmente aprovechar los recursos del HPC Uniandes (más memoria)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622124"/>
            <a:ext cx="4087849" cy="32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350" y="1622125"/>
            <a:ext cx="1482598" cy="64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843225" y="4859700"/>
            <a:ext cx="2820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Splash - Formación de un sistema binario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Detección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Primera Hipótesis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La magnitud de las velocidades es menor en las fronteras de las estructuras y máximo en los centros de estas.</a:t>
            </a:r>
          </a:p>
        </p:txBody>
      </p:sp>
      <p:sp>
        <p:nvSpPr>
          <p:cNvPr id="138" name="Shape 138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Método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Algoritmo detección de regiones por acreción de grupo</a:t>
            </a:r>
          </a:p>
        </p:txBody>
      </p:sp>
      <p:sp>
        <p:nvSpPr>
          <p:cNvPr id="139" name="Shape 139"/>
          <p:cNvSpPr/>
          <p:nvPr/>
        </p:nvSpPr>
        <p:spPr>
          <a:xfrm>
            <a:off x="198300" y="1136650"/>
            <a:ext cx="4113300" cy="314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4719000" y="1136650"/>
            <a:ext cx="4113300" cy="314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7" y="934049"/>
            <a:ext cx="5016249" cy="383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Algoritmo detección de regiones por acreción de grupo</a:t>
            </a:r>
          </a:p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5054350" y="1305100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Semillas con velocidad superior a un umbral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Predicado: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Ventana de búsqueda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025" y="2833350"/>
            <a:ext cx="23431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346225" y="3764125"/>
            <a:ext cx="4270200" cy="12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Resultados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Simulación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1980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512^3 partículas de Materia Oscura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500000 kpc/h de dimensión de caja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HPC UNIANDES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 nodo 48 procesadores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~10 horas</a:t>
            </a:r>
          </a:p>
        </p:txBody>
      </p:sp>
      <p:sp>
        <p:nvSpPr>
          <p:cNvPr id="161" name="Shape 161"/>
          <p:cNvSpPr/>
          <p:nvPr/>
        </p:nvSpPr>
        <p:spPr>
          <a:xfrm>
            <a:off x="1429300" y="2450225"/>
            <a:ext cx="4749600" cy="175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331650" y="1109700"/>
            <a:ext cx="4927200" cy="124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Visualización</a:t>
            </a:r>
          </a:p>
        </p:txBody>
      </p:sp>
      <p:sp>
        <p:nvSpPr>
          <p:cNvPr id="168" name="Shape 168"/>
          <p:cNvSpPr txBox="1"/>
          <p:nvPr>
            <p:ph idx="2" type="body"/>
          </p:nvPr>
        </p:nvSpPr>
        <p:spPr>
          <a:xfrm>
            <a:off x="4690200" y="438575"/>
            <a:ext cx="3139800" cy="56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Parecen haber estructuras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0" y="1228675"/>
            <a:ext cx="4453600" cy="33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851" y="750175"/>
            <a:ext cx="4306447" cy="43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964575" y="550425"/>
            <a:ext cx="4199400" cy="161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Cortes a lo largo de z</a:t>
            </a:r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5041675" y="32447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Es claro que hay estructuras en función de la magnitud de la velocidad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4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77550" y="1065475"/>
            <a:ext cx="4083600" cy="366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Detección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228675"/>
            <a:ext cx="3825300" cy="272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Parecen aparecer estructuras conformadas por las partículas con velocidad alta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Cortes en z con velocidad alta y cortes en z con velocidad baja son complementarios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975" y="89950"/>
            <a:ext cx="2178325" cy="21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6225" y="89950"/>
            <a:ext cx="2178325" cy="21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975" y="2602900"/>
            <a:ext cx="2040575" cy="20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7551" y="2553750"/>
            <a:ext cx="2178325" cy="21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4754250" y="4643475"/>
            <a:ext cx="41703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Source Code Pro"/>
                <a:ea typeface="Source Code Pro"/>
                <a:cs typeface="Source Code Pro"/>
                <a:sym typeface="Source Code Pro"/>
              </a:rPr>
              <a:t>Cortes en Z para partículas con velocidad baja,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100">
                <a:latin typeface="Source Code Pro"/>
                <a:ea typeface="Source Code Pro"/>
                <a:cs typeface="Source Code Pro"/>
                <a:sym typeface="Source Code Pro"/>
              </a:rPr>
              <a:t>más baja que 59.2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754250" y="2199700"/>
            <a:ext cx="41703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Source Code Pro"/>
                <a:ea typeface="Source Code Pro"/>
                <a:cs typeface="Source Code Pro"/>
                <a:sym typeface="Source Code Pro"/>
              </a:rPr>
              <a:t>Cortes en Z para partículas con velocidad alta,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Source Code Pro"/>
                <a:ea typeface="Source Code Pro"/>
                <a:cs typeface="Source Code Pro"/>
                <a:sym typeface="Source Code Pro"/>
              </a:rPr>
              <a:t>más alta que 488.5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Detección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Umbrales de velocidad: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1866.87 &lt; v &lt; 23.89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133 semillas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Una sola estructura con 2625 DM particles de ~unos pocos Mpc/h</a:t>
            </a:r>
          </a:p>
        </p:txBody>
      </p:sp>
      <p:sp>
        <p:nvSpPr>
          <p:cNvPr id="197" name="Shape 197"/>
          <p:cNvSpPr/>
          <p:nvPr/>
        </p:nvSpPr>
        <p:spPr>
          <a:xfrm>
            <a:off x="177550" y="1065475"/>
            <a:ext cx="4083600" cy="366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750" y="661250"/>
            <a:ext cx="4375700" cy="43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11530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Sobrevuelo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006725"/>
            <a:ext cx="8520600" cy="361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Introducción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Motivación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Metodología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Resultados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Cronograma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Trabajo futuro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5" y="612512"/>
            <a:ext cx="4530975" cy="45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type="title"/>
          </p:nvPr>
        </p:nvSpPr>
        <p:spPr>
          <a:xfrm>
            <a:off x="98650" y="7090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Detección</a:t>
            </a:r>
          </a:p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Laniakea es una estructura atípica (~100 Mpc/h)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El método de detección debe afinarse.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Deben explorarse otros algoritmos.</a:t>
            </a:r>
          </a:p>
        </p:txBody>
      </p:sp>
      <p:sp>
        <p:nvSpPr>
          <p:cNvPr id="206" name="Shape 206"/>
          <p:cNvSpPr/>
          <p:nvPr/>
        </p:nvSpPr>
        <p:spPr>
          <a:xfrm>
            <a:off x="4767300" y="923275"/>
            <a:ext cx="4181400" cy="310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Detección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95300" y="1047575"/>
            <a:ext cx="3968400" cy="382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Distintos Umbrales: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1195.0 &lt; v &lt; 488.48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Hay más semillas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5196 semillas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Más estructuras siguen de ~unos pocos Mpc/h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 región detectada anteriormente concentra a las partículas con mayor velocidad.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625" y="81562"/>
            <a:ext cx="4980375" cy="49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186425" y="958800"/>
            <a:ext cx="3977100" cy="383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1837675" y="923275"/>
            <a:ext cx="4705200" cy="375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98650" y="7090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Detección</a:t>
            </a:r>
          </a:p>
        </p:txBody>
      </p:sp>
      <p:sp>
        <p:nvSpPr>
          <p:cNvPr id="221" name="Shape 221"/>
          <p:cNvSpPr txBox="1"/>
          <p:nvPr>
            <p:ph idx="2" type="body"/>
          </p:nvPr>
        </p:nvSpPr>
        <p:spPr>
          <a:xfrm>
            <a:off x="2151300" y="1102750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Laniakea parece ser una estructura atípica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El método de detección debe afinarse.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 magnitud de la velocidad nos da una primera idea. Sin embargo, deberíamos abandonarlo.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Gradiente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Laplaciano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Hessiano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Deben explorarse otros algoritmos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Cronograma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¿Donde vamos?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2" y="1528762"/>
            <a:ext cx="585787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/>
          <p:nvPr/>
        </p:nvSpPr>
        <p:spPr>
          <a:xfrm>
            <a:off x="4873850" y="1482575"/>
            <a:ext cx="168600" cy="174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1686750" y="3027275"/>
            <a:ext cx="3355800" cy="20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¿Donde vamos?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900" y="1093837"/>
            <a:ext cx="552450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1393800" y="1056450"/>
            <a:ext cx="5841600" cy="2894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Trabajo Futuro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262650" y="2746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Mucho por Hacer</a:t>
            </a:r>
          </a:p>
        </p:txBody>
      </p:sp>
      <p:sp>
        <p:nvSpPr>
          <p:cNvPr id="252" name="Shape 252"/>
          <p:cNvSpPr/>
          <p:nvPr/>
        </p:nvSpPr>
        <p:spPr>
          <a:xfrm>
            <a:off x="338250" y="1075675"/>
            <a:ext cx="4241100" cy="367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>
            <p:ph idx="2" type="body"/>
          </p:nvPr>
        </p:nvSpPr>
        <p:spPr>
          <a:xfrm>
            <a:off x="651875" y="1255150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Laniakea parece ser una estructura atípica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El método de detección debe afinarse.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 magnitud de la velocidad nos da una primera idea. Sin embargo, deberíamos abandonarlo.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Gradiente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Laplaciano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Hessiano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Deben explorarse otros algoritmos</a:t>
            </a:r>
          </a:p>
        </p:txBody>
      </p:sp>
      <p:sp>
        <p:nvSpPr>
          <p:cNvPr id="254" name="Shape 254"/>
          <p:cNvSpPr/>
          <p:nvPr/>
        </p:nvSpPr>
        <p:spPr>
          <a:xfrm>
            <a:off x="4783700" y="996000"/>
            <a:ext cx="3843300" cy="375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>
            <p:ph idx="2" type="body"/>
          </p:nvPr>
        </p:nvSpPr>
        <p:spPr>
          <a:xfrm>
            <a:off x="4860200" y="1203450"/>
            <a:ext cx="36195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Lograr una mejor comprensión de los parámetros cosmológicos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Obtener una muestra estadísticamente significante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Comparar propiedades de las detecciones con Laniakea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¡Gracias!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¿Preguntas?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Introducción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425" y="248450"/>
            <a:ext cx="4744000" cy="47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276175" y="3194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Supercúmulos de Galaxias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Agrupaciones de Galaxias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Estructuras más grandes que hemos identificado hasta ahora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Motivación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75" y="1134947"/>
            <a:ext cx="5991749" cy="35276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title"/>
          </p:nvPr>
        </p:nvSpPr>
        <p:spPr>
          <a:xfrm>
            <a:off x="276175" y="3194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Laniakea - Nuestro Supercúmulo</a:t>
            </a:r>
          </a:p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51441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Análisis de los flujos de velocidades peculiares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Estructura de ~160 Mpc de diámetro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Contiene alrededor de 100000 galaxias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50" y="905575"/>
            <a:ext cx="7486974" cy="42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276175" y="3194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Laniakea - Nuestro Supercúmulo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76175" y="3194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¿Qué queremos?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5" y="1301098"/>
            <a:ext cx="1556700" cy="8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625" y="1301100"/>
            <a:ext cx="1556695" cy="8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5" y="2213850"/>
            <a:ext cx="1556700" cy="8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625" y="2162775"/>
            <a:ext cx="1556695" cy="8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150" y="3976150"/>
            <a:ext cx="1556695" cy="8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50" y="3919050"/>
            <a:ext cx="1556695" cy="8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625" y="3095000"/>
            <a:ext cx="1556695" cy="8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50" y="3095000"/>
            <a:ext cx="1556695" cy="8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4101500" y="1301100"/>
            <a:ext cx="4447800" cy="30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Buscar en simulaciones de grandes escalas supercúmulos de galaxias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Comparar estos mismos con Laniakea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28600" lvl="0" marL="45720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Determinar si Laniakea es una estructura atípica o </a:t>
            </a:r>
          </a:p>
        </p:txBody>
      </p:sp>
      <p:sp>
        <p:nvSpPr>
          <p:cNvPr id="109" name="Shape 109"/>
          <p:cNvSpPr/>
          <p:nvPr/>
        </p:nvSpPr>
        <p:spPr>
          <a:xfrm>
            <a:off x="4065975" y="1287250"/>
            <a:ext cx="4589700" cy="1890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Metodología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